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notesMasterIdLst>
    <p:notesMasterId r:id="rId35"/>
  </p:notesMasterIdLst>
  <p:handoutMasterIdLst>
    <p:handoutMasterId r:id="rId36"/>
  </p:handoutMasterIdLst>
  <p:sldIdLst>
    <p:sldId id="256" r:id="rId5"/>
    <p:sldId id="261" r:id="rId6"/>
    <p:sldId id="262" r:id="rId7"/>
    <p:sldId id="263" r:id="rId8"/>
    <p:sldId id="284" r:id="rId9"/>
    <p:sldId id="285" r:id="rId10"/>
    <p:sldId id="267" r:id="rId11"/>
    <p:sldId id="286" r:id="rId12"/>
    <p:sldId id="291" r:id="rId13"/>
    <p:sldId id="266" r:id="rId14"/>
    <p:sldId id="268" r:id="rId15"/>
    <p:sldId id="269" r:id="rId16"/>
    <p:sldId id="270" r:id="rId17"/>
    <p:sldId id="271" r:id="rId18"/>
    <p:sldId id="275" r:id="rId19"/>
    <p:sldId id="276" r:id="rId20"/>
    <p:sldId id="292" r:id="rId21"/>
    <p:sldId id="293" r:id="rId22"/>
    <p:sldId id="287" r:id="rId23"/>
    <p:sldId id="272" r:id="rId24"/>
    <p:sldId id="273" r:id="rId25"/>
    <p:sldId id="274" r:id="rId26"/>
    <p:sldId id="288" r:id="rId27"/>
    <p:sldId id="277" r:id="rId28"/>
    <p:sldId id="278" r:id="rId29"/>
    <p:sldId id="289" r:id="rId30"/>
    <p:sldId id="280" r:id="rId31"/>
    <p:sldId id="294" r:id="rId32"/>
    <p:sldId id="281" r:id="rId33"/>
    <p:sldId id="295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Style léger 1 - Accentuation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06" autoAdjust="0"/>
    <p:restoredTop sz="94660"/>
  </p:normalViewPr>
  <p:slideViewPr>
    <p:cSldViewPr snapToGrid="0" snapToObjects="1">
      <p:cViewPr varScale="1">
        <p:scale>
          <a:sx n="126" d="100"/>
          <a:sy n="126" d="100"/>
        </p:scale>
        <p:origin x="-1584" y="-104"/>
      </p:cViewPr>
      <p:guideLst>
        <p:guide orient="horz" pos="4018"/>
        <p:guide pos="284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notesMaster" Target="notesMasters/notesMaster1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40A6B4-8D20-EE4D-BF5B-C9004ACF6E6E}" type="datetimeFigureOut">
              <a:rPr lang="fr-FR" smtClean="0"/>
              <a:t>4/30/13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844938-DB9D-634F-B0BE-13B42E9CE4D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29433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456323-9590-BC4F-ADDE-664574C34CDA}" type="datetimeFigureOut">
              <a:rPr lang="fr-FR" smtClean="0"/>
              <a:t>4/30/13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C26390-C19E-7741-8A9E-F64A53C31CD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86668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5013"/>
            <a:ext cx="8229600" cy="630046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94620"/>
            <a:ext cx="8229600" cy="705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498922"/>
            <a:ext cx="2133600" cy="2225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ZoneTexte 7"/>
          <p:cNvSpPr txBox="1"/>
          <p:nvPr userDrawn="1"/>
        </p:nvSpPr>
        <p:spPr>
          <a:xfrm>
            <a:off x="457200" y="6469905"/>
            <a:ext cx="2005677" cy="24622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r>
              <a:rPr lang="fr-FR" dirty="0" err="1" smtClean="0"/>
              <a:t>Creative</a:t>
            </a:r>
            <a:r>
              <a:rPr lang="fr-FR" dirty="0" smtClean="0"/>
              <a:t> Commons – CC-BY-SA</a:t>
            </a:r>
            <a:endParaRPr lang="fr-FR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-940"/>
            <a:ext cx="3060000" cy="8909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3" name="Rectangle 12"/>
          <p:cNvSpPr/>
          <p:nvPr userDrawn="1"/>
        </p:nvSpPr>
        <p:spPr>
          <a:xfrm>
            <a:off x="6103768" y="1"/>
            <a:ext cx="3060000" cy="89096"/>
          </a:xfrm>
          <a:prstGeom prst="rect">
            <a:avLst/>
          </a:prstGeom>
          <a:solidFill>
            <a:srgbClr val="FEEF5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14" name="Rectangle 13"/>
          <p:cNvSpPr/>
          <p:nvPr userDrawn="1"/>
        </p:nvSpPr>
        <p:spPr>
          <a:xfrm>
            <a:off x="3053768" y="-2086"/>
            <a:ext cx="3060000" cy="89096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9" r:id="rId3"/>
    <p:sldLayoutId id="2147493458" r:id="rId4"/>
    <p:sldLayoutId id="2147493460" r:id="rId5"/>
    <p:sldLayoutId id="2147493461" r:id="rId6"/>
    <p:sldLayoutId id="2147493462" r:id="rId7"/>
  </p:sldLayoutIdLst>
  <p:hf hdr="0" ftr="0" dt="0"/>
  <p:txStyles>
    <p:titleStyle>
      <a:lvl1pPr marL="0"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3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3600" indent="-285750" algn="l" defTabSz="457200" rtl="0" eaLnBrk="1" latinLnBrk="0" hangingPunct="1">
        <a:spcBef>
          <a:spcPct val="20000"/>
        </a:spcBef>
        <a:buClr>
          <a:schemeClr val="accent1"/>
        </a:buClr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748800" indent="-228600" algn="l" defTabSz="457200" rtl="0" eaLnBrk="1" latinLnBrk="0" hangingPunct="1">
        <a:spcBef>
          <a:spcPct val="20000"/>
        </a:spcBef>
        <a:buClr>
          <a:schemeClr val="accent1"/>
        </a:buClr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54910" y="4024395"/>
            <a:ext cx="7772400" cy="1035543"/>
          </a:xfrm>
        </p:spPr>
        <p:txBody>
          <a:bodyPr>
            <a:normAutofit/>
          </a:bodyPr>
          <a:lstStyle/>
          <a:p>
            <a:pPr algn="l"/>
            <a:r>
              <a:rPr lang="fr-FR" dirty="0" smtClean="0"/>
              <a:t>DEM – Session 4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454910" y="5198201"/>
            <a:ext cx="6400800" cy="1204491"/>
          </a:xfrm>
        </p:spPr>
        <p:txBody>
          <a:bodyPr>
            <a:normAutofit/>
          </a:bodyPr>
          <a:lstStyle/>
          <a:p>
            <a:pPr algn="l"/>
            <a:r>
              <a:rPr lang="fr-FR" dirty="0" smtClean="0"/>
              <a:t>Mobile Design</a:t>
            </a:r>
            <a:endParaRPr lang="fr-FR" dirty="0"/>
          </a:p>
        </p:txBody>
      </p:sp>
      <p:pic>
        <p:nvPicPr>
          <p:cNvPr id="5" name="Image 4" descr="Screen Shot 2013-04-25 at 4.18.1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678" y="200972"/>
            <a:ext cx="4712374" cy="1006096"/>
          </a:xfrm>
          <a:prstGeom prst="rect">
            <a:avLst/>
          </a:prstGeom>
        </p:spPr>
      </p:pic>
      <p:pic>
        <p:nvPicPr>
          <p:cNvPr id="6" name="Image 5" descr="Screen Shot 2013-04-25 at 4.18.3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7824" y="377691"/>
            <a:ext cx="3117551" cy="1074684"/>
          </a:xfrm>
          <a:prstGeom prst="rect">
            <a:avLst/>
          </a:prstGeom>
        </p:spPr>
      </p:pic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242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 </a:t>
            </a:r>
            <a:r>
              <a:rPr lang="fr-FR" dirty="0" err="1" smtClean="0"/>
              <a:t>process</a:t>
            </a:r>
            <a:r>
              <a:rPr lang="fr-FR" dirty="0" smtClean="0"/>
              <a:t> for mobile design</a:t>
            </a: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791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75013"/>
            <a:ext cx="8229600" cy="1250026"/>
          </a:xfrm>
        </p:spPr>
        <p:txBody>
          <a:bodyPr>
            <a:normAutofit fontScale="90000"/>
          </a:bodyPr>
          <a:lstStyle/>
          <a:p>
            <a:r>
              <a:rPr lang="en-US" smtClean="0"/>
              <a:t>A three steps process for User Interface design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mtClean="0"/>
              <a:t>Identify the features of your apps</a:t>
            </a:r>
          </a:p>
          <a:p>
            <a:endParaRPr lang="en-US" smtClean="0"/>
          </a:p>
          <a:p>
            <a:r>
              <a:rPr lang="en-US" smtClean="0"/>
              <a:t>Sort the features by importance</a:t>
            </a:r>
          </a:p>
          <a:p>
            <a:endParaRPr lang="en-US" smtClean="0"/>
          </a:p>
          <a:p>
            <a:r>
              <a:rPr lang="en-US" smtClean="0"/>
              <a:t>Design the UX around the features</a:t>
            </a: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97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Identify the use-cases of your app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Brainstorm with all the project members</a:t>
            </a:r>
          </a:p>
          <a:p>
            <a:pPr lvl="1"/>
            <a:r>
              <a:rPr lang="en-US" dirty="0" smtClean="0"/>
              <a:t>Who are your users?</a:t>
            </a:r>
          </a:p>
          <a:p>
            <a:pPr lvl="1"/>
            <a:r>
              <a:rPr lang="en-US" dirty="0" smtClean="0"/>
              <a:t>Why do they launch the app?</a:t>
            </a:r>
          </a:p>
          <a:p>
            <a:pPr lvl="1"/>
            <a:r>
              <a:rPr lang="en-US" dirty="0" smtClean="0"/>
              <a:t>Where are they when they launch the app?</a:t>
            </a:r>
          </a:p>
          <a:p>
            <a:pPr lvl="1"/>
            <a:r>
              <a:rPr lang="en-US" dirty="0" smtClean="0"/>
              <a:t>What do they expect from the app?</a:t>
            </a:r>
          </a:p>
          <a:p>
            <a:endParaRPr lang="en-US" dirty="0"/>
          </a:p>
          <a:p>
            <a:r>
              <a:rPr lang="en-US" dirty="0" smtClean="0"/>
              <a:t>List all the use-cases</a:t>
            </a:r>
          </a:p>
          <a:p>
            <a:pPr lvl="1"/>
            <a:r>
              <a:rPr lang="en-US" dirty="0" smtClean="0"/>
              <a:t>Write them as a little sentence</a:t>
            </a:r>
          </a:p>
          <a:p>
            <a:pPr lvl="1"/>
            <a:r>
              <a:rPr lang="en-US" i="1" dirty="0" err="1" smtClean="0"/>
              <a:t>Eg</a:t>
            </a:r>
            <a:r>
              <a:rPr lang="en-US" i="1" dirty="0" smtClean="0"/>
              <a:t>: The user is walking in the street, looking for directions to his next meeting.</a:t>
            </a:r>
            <a:endParaRPr lang="en-US" i="1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279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75013"/>
            <a:ext cx="8229600" cy="109513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Sort your use-cases by order of importance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First order use-cases</a:t>
            </a:r>
          </a:p>
          <a:p>
            <a:pPr lvl="1"/>
            <a:r>
              <a:rPr lang="en-US" dirty="0" smtClean="0"/>
              <a:t>This is why 80% of users start your app</a:t>
            </a:r>
          </a:p>
          <a:p>
            <a:pPr lvl="1"/>
            <a:r>
              <a:rPr lang="en-US" dirty="0" smtClean="0"/>
              <a:t>There should be only one – or two at most</a:t>
            </a:r>
          </a:p>
          <a:p>
            <a:r>
              <a:rPr lang="en-US" dirty="0" smtClean="0"/>
              <a:t>Second order use-cases</a:t>
            </a:r>
          </a:p>
          <a:p>
            <a:pPr lvl="1"/>
            <a:r>
              <a:rPr lang="en-US" dirty="0" smtClean="0"/>
              <a:t>Those are important use-cases that most user will need at some point</a:t>
            </a:r>
          </a:p>
          <a:p>
            <a:pPr lvl="1"/>
            <a:r>
              <a:rPr lang="en-US" dirty="0" smtClean="0"/>
              <a:t>There may be a bunch of those</a:t>
            </a:r>
          </a:p>
          <a:p>
            <a:r>
              <a:rPr lang="en-US" dirty="0" smtClean="0"/>
              <a:t>Third order use-cases</a:t>
            </a:r>
          </a:p>
          <a:p>
            <a:pPr lvl="1"/>
            <a:r>
              <a:rPr lang="en-US" dirty="0" smtClean="0"/>
              <a:t>“Nice-to-have” use-cases</a:t>
            </a:r>
          </a:p>
          <a:p>
            <a:pPr lvl="1"/>
            <a:r>
              <a:rPr lang="en-US" dirty="0" smtClean="0"/>
              <a:t>Those are use-cases that will make the user’s life easier but are not required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17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First order use-case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 anchor="ctr">
            <a:normAutofit/>
          </a:bodyPr>
          <a:lstStyle/>
          <a:p>
            <a:r>
              <a:rPr lang="en-US" dirty="0" smtClean="0"/>
              <a:t>Google Maps</a:t>
            </a:r>
          </a:p>
          <a:p>
            <a:pPr lvl="1"/>
            <a:r>
              <a:rPr lang="en-US" dirty="0" smtClean="0"/>
              <a:t>Search for an address</a:t>
            </a:r>
          </a:p>
          <a:p>
            <a:endParaRPr lang="en-US" dirty="0" smtClean="0"/>
          </a:p>
          <a:p>
            <a:r>
              <a:rPr lang="en-US" dirty="0" smtClean="0"/>
              <a:t>Facebook</a:t>
            </a:r>
          </a:p>
          <a:p>
            <a:pPr lvl="1"/>
            <a:r>
              <a:rPr lang="en-US" dirty="0" smtClean="0"/>
              <a:t>Check out my newsfeed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Evernote</a:t>
            </a:r>
            <a:endParaRPr lang="en-US" dirty="0" smtClean="0"/>
          </a:p>
          <a:p>
            <a:pPr lvl="1"/>
            <a:r>
              <a:rPr lang="en-US" dirty="0" smtClean="0"/>
              <a:t>Read my notes</a:t>
            </a:r>
          </a:p>
          <a:p>
            <a:pPr lvl="1"/>
            <a:r>
              <a:rPr lang="en-US" dirty="0" smtClean="0"/>
              <a:t>Write a new note</a:t>
            </a:r>
            <a:endParaRPr lang="en-US" dirty="0"/>
          </a:p>
        </p:txBody>
      </p:sp>
      <p:sp>
        <p:nvSpPr>
          <p:cNvPr id="5" name="Espace réservé du contenu 4"/>
          <p:cNvSpPr>
            <a:spLocks noGrp="1"/>
          </p:cNvSpPr>
          <p:nvPr>
            <p:ph sz="half" idx="2"/>
          </p:nvPr>
        </p:nvSpPr>
        <p:spPr/>
        <p:txBody>
          <a:bodyPr anchor="ctr">
            <a:normAutofit/>
          </a:bodyPr>
          <a:lstStyle/>
          <a:p>
            <a:r>
              <a:rPr lang="en-US" smtClean="0"/>
              <a:t>Interactions</a:t>
            </a:r>
          </a:p>
          <a:p>
            <a:pPr lvl="1"/>
            <a:r>
              <a:rPr lang="en-US" smtClean="0"/>
              <a:t>Available immediately</a:t>
            </a:r>
          </a:p>
          <a:p>
            <a:pPr lvl="1"/>
            <a:r>
              <a:rPr lang="en-US" smtClean="0"/>
              <a:t>0 or 1 click</a:t>
            </a:r>
          </a:p>
          <a:p>
            <a:endParaRPr lang="en-US" smtClean="0"/>
          </a:p>
          <a:p>
            <a:r>
              <a:rPr lang="en-US" smtClean="0"/>
              <a:t>Design</a:t>
            </a:r>
          </a:p>
          <a:p>
            <a:pPr lvl="1"/>
            <a:r>
              <a:rPr lang="en-US" smtClean="0"/>
              <a:t>Hugely visible at startup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153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Second order use-cases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dirty="0" smtClean="0"/>
              <a:t>Google Maps</a:t>
            </a:r>
          </a:p>
          <a:p>
            <a:pPr lvl="1"/>
            <a:r>
              <a:rPr lang="en-US" dirty="0" smtClean="0"/>
              <a:t>Itinerary</a:t>
            </a:r>
          </a:p>
          <a:p>
            <a:pPr lvl="1"/>
            <a:r>
              <a:rPr lang="en-US" dirty="0" smtClean="0"/>
              <a:t>Where am I?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Facebook</a:t>
            </a:r>
          </a:p>
          <a:p>
            <a:pPr lvl="1"/>
            <a:r>
              <a:rPr lang="en-US" dirty="0"/>
              <a:t>Post an update</a:t>
            </a:r>
          </a:p>
          <a:p>
            <a:pPr lvl="1"/>
            <a:r>
              <a:rPr lang="en-US" dirty="0" smtClean="0"/>
              <a:t>Send </a:t>
            </a:r>
            <a:r>
              <a:rPr lang="en-US" dirty="0" smtClean="0"/>
              <a:t>messages</a:t>
            </a:r>
          </a:p>
          <a:p>
            <a:endParaRPr lang="en-US" dirty="0" smtClean="0"/>
          </a:p>
          <a:p>
            <a:r>
              <a:rPr lang="en-US" dirty="0" err="1" smtClean="0"/>
              <a:t>Evernote</a:t>
            </a:r>
            <a:endParaRPr lang="en-US" dirty="0" smtClean="0"/>
          </a:p>
          <a:p>
            <a:pPr lvl="1"/>
            <a:r>
              <a:rPr lang="en-US" dirty="0" smtClean="0"/>
              <a:t>Search old notes</a:t>
            </a:r>
          </a:p>
          <a:p>
            <a:pPr lvl="1"/>
            <a:r>
              <a:rPr lang="en-US" dirty="0" smtClean="0"/>
              <a:t>Add pictures/voice to note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smtClean="0"/>
              <a:t>Interactions</a:t>
            </a:r>
          </a:p>
          <a:p>
            <a:pPr lvl="1"/>
            <a:r>
              <a:rPr lang="en-US" smtClean="0"/>
              <a:t>Two or more clicks</a:t>
            </a:r>
          </a:p>
          <a:p>
            <a:pPr lvl="1"/>
            <a:endParaRPr lang="en-US" smtClean="0"/>
          </a:p>
          <a:p>
            <a:r>
              <a:rPr lang="en-US" smtClean="0"/>
              <a:t>Design</a:t>
            </a:r>
          </a:p>
          <a:p>
            <a:pPr lvl="1"/>
            <a:r>
              <a:rPr lang="en-US" smtClean="0"/>
              <a:t>Visible but not large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18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r>
              <a:rPr lang="en-US" smtClean="0"/>
              <a:t>Third order use-cases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 anchor="ctr">
            <a:normAutofit lnSpcReduction="10000"/>
          </a:bodyPr>
          <a:lstStyle/>
          <a:p>
            <a:r>
              <a:rPr lang="en-US" dirty="0" smtClean="0"/>
              <a:t>Google Maps</a:t>
            </a:r>
          </a:p>
          <a:p>
            <a:pPr lvl="1"/>
            <a:r>
              <a:rPr lang="en-US" dirty="0" smtClean="0"/>
              <a:t>Compare itineraries</a:t>
            </a:r>
          </a:p>
          <a:p>
            <a:pPr lvl="1"/>
            <a:r>
              <a:rPr lang="en-US" dirty="0" smtClean="0"/>
              <a:t>Help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Facebook</a:t>
            </a:r>
          </a:p>
          <a:p>
            <a:pPr lvl="1"/>
            <a:r>
              <a:rPr lang="en-US" dirty="0" smtClean="0"/>
              <a:t>Add a new friend</a:t>
            </a:r>
            <a:endParaRPr lang="en-US" dirty="0" smtClean="0"/>
          </a:p>
          <a:p>
            <a:pPr lvl="1"/>
            <a:r>
              <a:rPr lang="en-US" dirty="0" smtClean="0"/>
              <a:t>Organize Groups</a:t>
            </a:r>
          </a:p>
          <a:p>
            <a:pPr lvl="1"/>
            <a:endParaRPr lang="en-US" dirty="0" smtClean="0"/>
          </a:p>
          <a:p>
            <a:r>
              <a:rPr lang="en-US" dirty="0" err="1" smtClean="0"/>
              <a:t>Evernote</a:t>
            </a:r>
            <a:endParaRPr lang="en-US" dirty="0" smtClean="0"/>
          </a:p>
          <a:p>
            <a:pPr lvl="1"/>
            <a:r>
              <a:rPr lang="en-US" dirty="0" smtClean="0"/>
              <a:t>Delete a note</a:t>
            </a:r>
            <a:endParaRPr lang="en-US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 anchor="ctr">
            <a:normAutofit lnSpcReduction="10000"/>
          </a:bodyPr>
          <a:lstStyle/>
          <a:p>
            <a:r>
              <a:rPr lang="en-US" smtClean="0"/>
              <a:t>Interaction</a:t>
            </a:r>
          </a:p>
          <a:p>
            <a:pPr lvl="1"/>
            <a:r>
              <a:rPr lang="en-US" smtClean="0"/>
              <a:t>Hidden use-cases often require « secret » interaction to access</a:t>
            </a:r>
          </a:p>
          <a:p>
            <a:pPr lvl="1"/>
            <a:endParaRPr lang="en-US" smtClean="0"/>
          </a:p>
          <a:p>
            <a:r>
              <a:rPr lang="en-US" smtClean="0"/>
              <a:t>Design</a:t>
            </a:r>
          </a:p>
          <a:p>
            <a:pPr lvl="1"/>
            <a:r>
              <a:rPr lang="en-US" smtClean="0"/>
              <a:t>Not visible in the interface</a:t>
            </a:r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 anchor="ctr"/>
          <a:lstStyle/>
          <a:p>
            <a:fld id="{2066355A-084C-D24E-9AD2-7E4FC41EA62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7722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Design the user-experience</a:t>
            </a:r>
            <a:endParaRPr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Based on the features you have identified</a:t>
            </a:r>
          </a:p>
          <a:p>
            <a:pPr lvl="1"/>
            <a:r>
              <a:rPr lang="en-US" dirty="0" smtClean="0"/>
              <a:t>Choose a navigation pattern</a:t>
            </a:r>
          </a:p>
          <a:p>
            <a:pPr lvl="1"/>
            <a:r>
              <a:rPr lang="en-US" dirty="0" smtClean="0"/>
              <a:t>Add user-interface elements to your app</a:t>
            </a:r>
          </a:p>
          <a:p>
            <a:pPr lvl="1"/>
            <a:r>
              <a:rPr lang="en-US" dirty="0" smtClean="0"/>
              <a:t>Iterate until you have included all the features</a:t>
            </a:r>
            <a:endParaRPr lang="en-US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088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Tools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Papers</a:t>
            </a:r>
            <a:r>
              <a:rPr lang="fr-FR" dirty="0" smtClean="0"/>
              <a:t> and </a:t>
            </a:r>
            <a:r>
              <a:rPr lang="fr-FR" dirty="0" err="1" smtClean="0"/>
              <a:t>pens</a:t>
            </a:r>
            <a:r>
              <a:rPr lang="fr-FR" dirty="0" smtClean="0"/>
              <a:t> are </a:t>
            </a:r>
            <a:r>
              <a:rPr lang="fr-FR" dirty="0" err="1" smtClean="0"/>
              <a:t>usually</a:t>
            </a:r>
            <a:r>
              <a:rPr lang="fr-FR" dirty="0" smtClean="0"/>
              <a:t> the best </a:t>
            </a:r>
            <a:r>
              <a:rPr lang="fr-FR" dirty="0" err="1" smtClean="0"/>
              <a:t>way</a:t>
            </a:r>
            <a:r>
              <a:rPr lang="fr-FR" dirty="0" smtClean="0"/>
              <a:t> to </a:t>
            </a:r>
            <a:r>
              <a:rPr lang="fr-FR" dirty="0" err="1" smtClean="0"/>
              <a:t>start</a:t>
            </a:r>
            <a:endParaRPr lang="fr-FR" dirty="0" smtClean="0"/>
          </a:p>
          <a:p>
            <a:endParaRPr lang="fr-FR" dirty="0"/>
          </a:p>
          <a:p>
            <a:r>
              <a:rPr lang="fr-FR" dirty="0" err="1" smtClean="0"/>
              <a:t>Divide</a:t>
            </a:r>
            <a:r>
              <a:rPr lang="fr-FR" dirty="0" smtClean="0"/>
              <a:t> and </a:t>
            </a:r>
            <a:r>
              <a:rPr lang="fr-FR" dirty="0" err="1" smtClean="0"/>
              <a:t>conquer</a:t>
            </a:r>
            <a:endParaRPr lang="fr-FR" dirty="0" smtClean="0"/>
          </a:p>
          <a:p>
            <a:pPr lvl="1"/>
            <a:r>
              <a:rPr lang="fr-FR" dirty="0" smtClean="0"/>
              <a:t>User-interface design</a:t>
            </a:r>
          </a:p>
          <a:p>
            <a:pPr lvl="2"/>
            <a:r>
              <a:rPr lang="fr-FR" dirty="0" err="1" smtClean="0"/>
              <a:t>Paper</a:t>
            </a:r>
            <a:r>
              <a:rPr lang="fr-FR" dirty="0" smtClean="0"/>
              <a:t> - Powerpoint – </a:t>
            </a:r>
            <a:r>
              <a:rPr lang="fr-FR" dirty="0" err="1" smtClean="0"/>
              <a:t>Mockup</a:t>
            </a:r>
            <a:r>
              <a:rPr lang="fr-FR" dirty="0" smtClean="0"/>
              <a:t> </a:t>
            </a:r>
            <a:r>
              <a:rPr lang="fr-FR" dirty="0" err="1" smtClean="0"/>
              <a:t>tools</a:t>
            </a:r>
            <a:endParaRPr lang="fr-FR" dirty="0" smtClean="0"/>
          </a:p>
          <a:p>
            <a:pPr lvl="1"/>
            <a:r>
              <a:rPr lang="fr-FR" dirty="0" err="1" smtClean="0"/>
              <a:t>Graphic</a:t>
            </a:r>
            <a:r>
              <a:rPr lang="fr-FR" dirty="0" smtClean="0"/>
              <a:t> design</a:t>
            </a:r>
          </a:p>
          <a:p>
            <a:pPr lvl="2"/>
            <a:r>
              <a:rPr lang="fr-FR" dirty="0" smtClean="0"/>
              <a:t>Photoshop (</a:t>
            </a:r>
            <a:r>
              <a:rPr lang="fr-FR" dirty="0" err="1" smtClean="0"/>
              <a:t>vector</a:t>
            </a:r>
            <a:r>
              <a:rPr lang="fr-FR" dirty="0" smtClean="0"/>
              <a:t>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269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Exercise</a:t>
            </a:r>
            <a:endParaRPr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dirty="0" smtClean="0"/>
              <a:t>Take one of your favorite mobile app</a:t>
            </a:r>
          </a:p>
          <a:p>
            <a:endParaRPr lang="en-US" dirty="0"/>
          </a:p>
          <a:p>
            <a:r>
              <a:rPr lang="en-US" dirty="0" smtClean="0"/>
              <a:t>Identify the features of each group</a:t>
            </a:r>
          </a:p>
          <a:p>
            <a:pPr lvl="1"/>
            <a:r>
              <a:rPr lang="en-US" dirty="0" smtClean="0"/>
              <a:t>First group</a:t>
            </a:r>
          </a:p>
          <a:p>
            <a:pPr lvl="1"/>
            <a:r>
              <a:rPr lang="en-US" dirty="0" smtClean="0"/>
              <a:t>Second group</a:t>
            </a:r>
          </a:p>
          <a:p>
            <a:pPr lvl="1"/>
            <a:r>
              <a:rPr lang="en-US" dirty="0" smtClean="0"/>
              <a:t>Third group</a:t>
            </a:r>
          </a:p>
          <a:p>
            <a:pPr lvl="1"/>
            <a:endParaRPr lang="en-US" dirty="0"/>
          </a:p>
          <a:p>
            <a:r>
              <a:rPr lang="en-US" dirty="0" smtClean="0"/>
              <a:t>How are they represented in the UI?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705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Agenda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dirty="0" smtClean="0"/>
              <a:t>A word on design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 smtClean="0"/>
              <a:t>process for mobile design</a:t>
            </a:r>
          </a:p>
          <a:p>
            <a:endParaRPr lang="en-US" dirty="0" smtClean="0"/>
          </a:p>
          <a:p>
            <a:r>
              <a:rPr lang="en-US" dirty="0" smtClean="0"/>
              <a:t>Case study</a:t>
            </a:r>
            <a:endParaRPr lang="en-US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131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Facebook</a:t>
            </a:r>
            <a:endParaRPr lang="fr-FR" dirty="0"/>
          </a:p>
        </p:txBody>
      </p:sp>
      <p:pic>
        <p:nvPicPr>
          <p:cNvPr id="6" name="Espace réservé du contenu 5" descr="Photo 29-04-13 16 19 12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193" r="-29193"/>
          <a:stretch>
            <a:fillRect/>
          </a:stretch>
        </p:blipFill>
        <p:spPr/>
      </p:pic>
      <p:pic>
        <p:nvPicPr>
          <p:cNvPr id="7" name="Espace réservé du contenu 6" descr="Photo 29-04-13 16 28 15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193" r="-29193"/>
          <a:stretch>
            <a:fillRect/>
          </a:stretch>
        </p:blipFill>
        <p:spPr/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2676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Google </a:t>
            </a:r>
            <a:r>
              <a:rPr lang="fr-FR" dirty="0" err="1" smtClean="0"/>
              <a:t>Maps</a:t>
            </a:r>
            <a:endParaRPr lang="fr-FR" dirty="0"/>
          </a:p>
        </p:txBody>
      </p:sp>
      <p:pic>
        <p:nvPicPr>
          <p:cNvPr id="7" name="Espace réservé du contenu 6" descr="Photo 29-04-13 16 23 28.png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193" r="-29193"/>
          <a:stretch>
            <a:fillRect/>
          </a:stretch>
        </p:blipFill>
        <p:spPr/>
      </p:pic>
      <p:pic>
        <p:nvPicPr>
          <p:cNvPr id="6" name="Espace réservé du contenu 5" descr="Photo 29-04-13 16 26 41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193" r="-29193"/>
          <a:stretch>
            <a:fillRect/>
          </a:stretch>
        </p:blipFill>
        <p:spPr/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013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 smtClean="0"/>
              <a:t>Evernote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29193" r="-29193"/>
          <a:stretch>
            <a:fillRect/>
          </a:stretch>
        </p:blipFill>
        <p:spPr/>
      </p:pic>
      <p:pic>
        <p:nvPicPr>
          <p:cNvPr id="3" name="Espace réservé du contenu 2" descr="Photo 29-04-13 16 30 46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193" r="-29193"/>
          <a:stretch>
            <a:fillRect/>
          </a:stretch>
        </p:blipFill>
        <p:spPr/>
      </p:pic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21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Mobile user interface</a:t>
            </a: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26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Mobile User Interface</a:t>
            </a:r>
            <a:endParaRPr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Is based on design patterns and metaphors</a:t>
            </a:r>
          </a:p>
          <a:p>
            <a:pPr lvl="1"/>
            <a:r>
              <a:rPr lang="en-US" dirty="0" smtClean="0"/>
              <a:t>They help the users </a:t>
            </a:r>
            <a:r>
              <a:rPr lang="en-US" b="1" dirty="0" smtClean="0"/>
              <a:t>recognize</a:t>
            </a:r>
            <a:r>
              <a:rPr lang="en-US" dirty="0" smtClean="0"/>
              <a:t> what is going on</a:t>
            </a:r>
          </a:p>
          <a:p>
            <a:pPr lvl="1"/>
            <a:r>
              <a:rPr lang="en-US" dirty="0" smtClean="0"/>
              <a:t>They help the developer </a:t>
            </a:r>
            <a:r>
              <a:rPr lang="en-US" b="1" dirty="0" smtClean="0"/>
              <a:t>reuse</a:t>
            </a:r>
            <a:r>
              <a:rPr lang="en-US" dirty="0" smtClean="0"/>
              <a:t> code</a:t>
            </a:r>
          </a:p>
          <a:p>
            <a:pPr lvl="1"/>
            <a:endParaRPr lang="en-US" dirty="0"/>
          </a:p>
          <a:p>
            <a:r>
              <a:rPr lang="en-US" dirty="0" smtClean="0"/>
              <a:t>Read the holy books</a:t>
            </a:r>
          </a:p>
          <a:p>
            <a:pPr lvl="1"/>
            <a:r>
              <a:rPr lang="en-US" dirty="0" err="1" smtClean="0"/>
              <a:t>iOS</a:t>
            </a:r>
            <a:r>
              <a:rPr lang="en-US" dirty="0" smtClean="0"/>
              <a:t> Human Interface Guidelines</a:t>
            </a:r>
          </a:p>
          <a:p>
            <a:pPr lvl="2"/>
            <a:r>
              <a:rPr lang="en-US" sz="1000" dirty="0"/>
              <a:t>https://</a:t>
            </a:r>
            <a:r>
              <a:rPr lang="en-US" sz="1000" dirty="0" err="1"/>
              <a:t>developer.apple.com</a:t>
            </a:r>
            <a:r>
              <a:rPr lang="en-US" sz="1000" dirty="0"/>
              <a:t>/library/</a:t>
            </a:r>
            <a:r>
              <a:rPr lang="en-US" sz="1000" dirty="0" err="1"/>
              <a:t>ios</a:t>
            </a:r>
            <a:r>
              <a:rPr lang="en-US" sz="1000" dirty="0"/>
              <a:t>/#documentation/</a:t>
            </a:r>
            <a:r>
              <a:rPr lang="en-US" sz="1000" dirty="0" err="1"/>
              <a:t>UserExperience</a:t>
            </a:r>
            <a:r>
              <a:rPr lang="en-US" sz="1000" dirty="0"/>
              <a:t>/Conceptual/</a:t>
            </a:r>
            <a:r>
              <a:rPr lang="en-US" sz="1000" dirty="0" err="1"/>
              <a:t>MobileHIG</a:t>
            </a:r>
            <a:r>
              <a:rPr lang="en-US" sz="1000" dirty="0"/>
              <a:t>/</a:t>
            </a:r>
          </a:p>
          <a:p>
            <a:pPr lvl="1"/>
            <a:r>
              <a:rPr lang="en-US" dirty="0" smtClean="0"/>
              <a:t>Android </a:t>
            </a:r>
          </a:p>
          <a:p>
            <a:pPr lvl="2"/>
            <a:r>
              <a:rPr lang="en-US" sz="1000" dirty="0"/>
              <a:t>http://</a:t>
            </a:r>
            <a:r>
              <a:rPr lang="en-US" sz="1000" dirty="0" err="1"/>
              <a:t>developer.android.com</a:t>
            </a:r>
            <a:r>
              <a:rPr lang="en-US" sz="1000" dirty="0"/>
              <a:t>/design/</a:t>
            </a:r>
            <a:r>
              <a:rPr lang="en-US" sz="1000" dirty="0" err="1"/>
              <a:t>index.html</a:t>
            </a:r>
            <a:endParaRPr lang="en-US" sz="1000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29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Mobile navigation patterns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25</a:t>
            </a:fld>
            <a:endParaRPr lang="en-US"/>
          </a:p>
        </p:txBody>
      </p:sp>
      <p:pic>
        <p:nvPicPr>
          <p:cNvPr id="5" name="Image 4" descr="iphone-navigationcontroll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300" y="1180080"/>
            <a:ext cx="6437591" cy="5401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3356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Mobile navigation patterns</a:t>
            </a:r>
            <a:endParaRPr lang="fr-FR" dirty="0"/>
          </a:p>
        </p:txBody>
      </p:sp>
      <p:pic>
        <p:nvPicPr>
          <p:cNvPr id="5" name="Espace réservé du contenu 4" descr="anim-utility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2806" b="-42806"/>
          <a:stretch>
            <a:fillRect/>
          </a:stretch>
        </p:blipFill>
        <p:spPr/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9349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User interface </a:t>
            </a:r>
            <a:r>
              <a:rPr lang="fr-FR" dirty="0" err="1" smtClean="0"/>
              <a:t>Metaphors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27</a:t>
            </a:fld>
            <a:endParaRPr lang="en-US"/>
          </a:p>
        </p:txBody>
      </p:sp>
      <p:pic>
        <p:nvPicPr>
          <p:cNvPr id="5" name="Image 4" descr="iphone-metaphor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06646"/>
            <a:ext cx="8382000" cy="500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8275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Case </a:t>
            </a:r>
            <a:r>
              <a:rPr lang="fr-FR" dirty="0" err="1" smtClean="0"/>
              <a:t>Study</a:t>
            </a: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6503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Case study</a:t>
            </a:r>
            <a:endParaRPr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mtClean="0"/>
              <a:t>A train company wants to create a mobile device application with real-time information on departure</a:t>
            </a:r>
            <a:r>
              <a:rPr lang="en-US" smtClean="0"/>
              <a:t> (platform, time) and arrivals (platform, delay)</a:t>
            </a: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810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 </a:t>
            </a:r>
            <a:r>
              <a:rPr lang="fr-FR" dirty="0" err="1" smtClean="0"/>
              <a:t>word</a:t>
            </a:r>
            <a:r>
              <a:rPr lang="fr-FR" dirty="0" smtClean="0"/>
              <a:t> on design</a:t>
            </a: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0588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7010400" y="6499225"/>
            <a:ext cx="2133600" cy="222250"/>
          </a:xfrm>
        </p:spPr>
        <p:txBody>
          <a:bodyPr/>
          <a:lstStyle/>
          <a:p>
            <a:fld id="{2066355A-084C-D24E-9AD2-7E4FC41EA627}" type="slidenum">
              <a:rPr lang="en-US" smtClean="0"/>
              <a:t>30</a:t>
            </a:fld>
            <a:endParaRPr lang="en-US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1829"/>
            <a:ext cx="9144000" cy="6466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936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design thinking?</a:t>
            </a:r>
            <a:endParaRPr lang="en-US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>
          <a:xfrm>
            <a:off x="2045998" y="1600200"/>
            <a:ext cx="6640802" cy="4525963"/>
          </a:xfrm>
        </p:spPr>
        <p:txBody>
          <a:bodyPr anchor="ctr"/>
          <a:lstStyle/>
          <a:p>
            <a:r>
              <a:rPr lang="en-US" dirty="0" smtClean="0"/>
              <a:t>Purposive</a:t>
            </a:r>
          </a:p>
          <a:p>
            <a:r>
              <a:rPr lang="en-US" dirty="0" smtClean="0"/>
              <a:t>Human Centered</a:t>
            </a:r>
          </a:p>
          <a:p>
            <a:r>
              <a:rPr lang="en-US" dirty="0" smtClean="0"/>
              <a:t>Balance of analytical &amp; creative</a:t>
            </a:r>
          </a:p>
          <a:p>
            <a:r>
              <a:rPr lang="en-US" dirty="0" smtClean="0"/>
              <a:t>Iterative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2" name="ZoneTexte 1"/>
          <p:cNvSpPr txBox="1"/>
          <p:nvPr/>
        </p:nvSpPr>
        <p:spPr>
          <a:xfrm>
            <a:off x="2045998" y="5103264"/>
            <a:ext cx="46858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 smtClean="0"/>
              <a:t>Source: Coursera </a:t>
            </a:r>
            <a:r>
              <a:rPr lang="fr-FR" sz="1000" dirty="0" err="1" smtClean="0"/>
              <a:t>Gamification</a:t>
            </a:r>
            <a:r>
              <a:rPr lang="fr-FR" sz="1000" dirty="0" smtClean="0"/>
              <a:t> class by @</a:t>
            </a:r>
            <a:r>
              <a:rPr lang="fr-FR" sz="1000" dirty="0" err="1" smtClean="0"/>
              <a:t>kwerback</a:t>
            </a:r>
            <a:endParaRPr lang="fr-FR" sz="1000" dirty="0" smtClean="0"/>
          </a:p>
          <a:p>
            <a:r>
              <a:rPr lang="fr-FR" sz="1000" dirty="0" smtClean="0"/>
              <a:t>And: http</a:t>
            </a:r>
            <a:r>
              <a:rPr lang="fr-FR" sz="1000" dirty="0"/>
              <a:t>://</a:t>
            </a:r>
            <a:r>
              <a:rPr lang="fr-FR" sz="1000" dirty="0" err="1"/>
              <a:t>www.fastcompany.com</a:t>
            </a:r>
            <a:r>
              <a:rPr lang="fr-FR" sz="1000" dirty="0"/>
              <a:t>/1139331/</a:t>
            </a:r>
            <a:r>
              <a:rPr lang="fr-FR" sz="1000" dirty="0" err="1"/>
              <a:t>ideos</a:t>
            </a:r>
            <a:r>
              <a:rPr lang="fr-FR" sz="1000" dirty="0"/>
              <a:t>-</a:t>
            </a:r>
            <a:r>
              <a:rPr lang="fr-FR" sz="1000" dirty="0" err="1"/>
              <a:t>david</a:t>
            </a:r>
            <a:r>
              <a:rPr lang="fr-FR" sz="1000" dirty="0"/>
              <a:t>-</a:t>
            </a:r>
            <a:r>
              <a:rPr lang="fr-FR" sz="1000" dirty="0" err="1"/>
              <a:t>kelley</a:t>
            </a:r>
            <a:r>
              <a:rPr lang="fr-FR" sz="1000" dirty="0"/>
              <a:t>-design-</a:t>
            </a:r>
            <a:r>
              <a:rPr lang="fr-FR" sz="1000" dirty="0" err="1"/>
              <a:t>thinking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690616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Mobile design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ctr"/>
            <a:r>
              <a:rPr lang="en-US" dirty="0" smtClean="0"/>
              <a:t>Mobile Design != Photoshop</a:t>
            </a:r>
          </a:p>
          <a:p>
            <a:pPr algn="ctr"/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156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Mobile Design Goals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fr-FR" dirty="0" smtClean="0"/>
              <a:t>An application </a:t>
            </a:r>
            <a:r>
              <a:rPr lang="fr-FR" dirty="0" err="1" smtClean="0"/>
              <a:t>that</a:t>
            </a:r>
            <a:r>
              <a:rPr lang="fr-FR" dirty="0" smtClean="0"/>
              <a:t> </a:t>
            </a:r>
            <a:r>
              <a:rPr lang="fr-FR" dirty="0" err="1" smtClean="0"/>
              <a:t>is</a:t>
            </a:r>
            <a:r>
              <a:rPr lang="fr-FR" dirty="0" smtClean="0"/>
              <a:t> </a:t>
            </a:r>
          </a:p>
          <a:p>
            <a:pPr lvl="1"/>
            <a:r>
              <a:rPr lang="fr-FR" dirty="0" err="1" smtClean="0"/>
              <a:t>Easy</a:t>
            </a:r>
            <a:r>
              <a:rPr lang="fr-FR" dirty="0" smtClean="0"/>
              <a:t> to use the first time</a:t>
            </a:r>
          </a:p>
          <a:p>
            <a:pPr lvl="1"/>
            <a:r>
              <a:rPr lang="fr-FR" dirty="0" err="1" smtClean="0"/>
              <a:t>Features</a:t>
            </a:r>
            <a:r>
              <a:rPr lang="fr-FR" dirty="0" smtClean="0"/>
              <a:t> </a:t>
            </a:r>
            <a:r>
              <a:rPr lang="fr-FR" dirty="0" err="1" smtClean="0"/>
              <a:t>make</a:t>
            </a:r>
            <a:r>
              <a:rPr lang="fr-FR" dirty="0" smtClean="0"/>
              <a:t> </a:t>
            </a:r>
            <a:r>
              <a:rPr lang="fr-FR" dirty="0" err="1" smtClean="0"/>
              <a:t>themselves</a:t>
            </a:r>
            <a:r>
              <a:rPr lang="fr-FR" dirty="0" smtClean="0"/>
              <a:t> </a:t>
            </a:r>
            <a:r>
              <a:rPr lang="fr-FR" dirty="0" err="1" smtClean="0"/>
              <a:t>available</a:t>
            </a:r>
            <a:r>
              <a:rPr lang="fr-FR" dirty="0" smtClean="0"/>
              <a:t> </a:t>
            </a:r>
            <a:r>
              <a:rPr lang="fr-FR" dirty="0" err="1" smtClean="0"/>
              <a:t>when</a:t>
            </a:r>
            <a:r>
              <a:rPr lang="fr-FR" dirty="0" smtClean="0"/>
              <a:t> </a:t>
            </a:r>
            <a:r>
              <a:rPr lang="fr-FR" dirty="0" err="1" smtClean="0"/>
              <a:t>needed</a:t>
            </a:r>
            <a:endParaRPr lang="fr-FR" dirty="0" smtClean="0"/>
          </a:p>
          <a:p>
            <a:pPr lvl="1"/>
            <a:r>
              <a:rPr lang="fr-FR" dirty="0" smtClean="0"/>
              <a:t>Looks good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27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User-centric</a:t>
            </a:r>
            <a:endParaRPr lang="en-US" dirty="0"/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Mobile users are different than web/desktop</a:t>
            </a:r>
          </a:p>
          <a:p>
            <a:pPr lvl="1"/>
            <a:r>
              <a:rPr lang="en-US" dirty="0" smtClean="0"/>
              <a:t>Frequent and small uses</a:t>
            </a:r>
          </a:p>
          <a:p>
            <a:pPr lvl="1"/>
            <a:r>
              <a:rPr lang="en-US" dirty="0" smtClean="0"/>
              <a:t>Limited attention</a:t>
            </a:r>
          </a:p>
          <a:p>
            <a:pPr lvl="1"/>
            <a:r>
              <a:rPr lang="en-US" dirty="0" smtClean="0"/>
              <a:t>Expect 0 learning curve</a:t>
            </a:r>
          </a:p>
          <a:p>
            <a:endParaRPr lang="en-US" dirty="0"/>
          </a:p>
          <a:p>
            <a:r>
              <a:rPr lang="en-US" dirty="0" smtClean="0"/>
              <a:t>So your apps need to …</a:t>
            </a:r>
          </a:p>
          <a:p>
            <a:pPr lvl="1"/>
            <a:r>
              <a:rPr lang="en-US" dirty="0" smtClean="0"/>
              <a:t>Start really quickly</a:t>
            </a:r>
          </a:p>
          <a:p>
            <a:pPr lvl="1"/>
            <a:r>
              <a:rPr lang="en-US" dirty="0" smtClean="0"/>
              <a:t>Focus on what’s important</a:t>
            </a:r>
          </a:p>
          <a:p>
            <a:pPr lvl="1"/>
            <a:r>
              <a:rPr lang="en-US" dirty="0" smtClean="0"/>
              <a:t>Make the main use-cases </a:t>
            </a:r>
            <a:r>
              <a:rPr lang="en-US" b="1" dirty="0" smtClean="0"/>
              <a:t>really</a:t>
            </a:r>
            <a:r>
              <a:rPr lang="en-US" dirty="0" smtClean="0"/>
              <a:t> easy</a:t>
            </a:r>
          </a:p>
          <a:p>
            <a:pPr lvl="1"/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656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Mobile Design Basics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mtClean="0"/>
              <a:t>Use – Use – Use</a:t>
            </a:r>
          </a:p>
          <a:p>
            <a:pPr lvl="1"/>
            <a:r>
              <a:rPr lang="en-US" smtClean="0"/>
              <a:t>You can’t design good mobile apps if you are not yourself a heavy user!</a:t>
            </a:r>
          </a:p>
          <a:p>
            <a:r>
              <a:rPr lang="en-US" smtClean="0"/>
              <a:t>Pay attention</a:t>
            </a:r>
          </a:p>
          <a:p>
            <a:pPr lvl="1"/>
            <a:r>
              <a:rPr lang="en-US" smtClean="0"/>
              <a:t>What happens the first time the app is started?</a:t>
            </a:r>
          </a:p>
          <a:p>
            <a:pPr lvl="1"/>
            <a:r>
              <a:rPr lang="en-US" smtClean="0"/>
              <a:t>How did I realize that I could do this?</a:t>
            </a:r>
          </a:p>
          <a:p>
            <a:pPr lvl="1"/>
            <a:r>
              <a:rPr lang="en-US" smtClean="0"/>
              <a:t>Where are the animations? What are their purpose?</a:t>
            </a: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77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Exercise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US" smtClean="0"/>
              <a:t>What is the best-designed application according to you?</a:t>
            </a:r>
          </a:p>
          <a:p>
            <a:endParaRPr lang="en-US" smtClean="0"/>
          </a:p>
          <a:p>
            <a:r>
              <a:rPr lang="en-US" smtClean="0"/>
              <a:t>Explain why</a:t>
            </a: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898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DEM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F7538"/>
      </a:accent1>
      <a:accent2>
        <a:srgbClr val="FEEF54"/>
      </a:accent2>
      <a:accent3>
        <a:srgbClr val="E3001E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k-Backelite">
      <a:majorFont>
        <a:latin typeface="Helvetica Light"/>
        <a:ea typeface=""/>
        <a:cs typeface=""/>
        <a:font script="Jpan" typeface="Helvetica Light"/>
      </a:majorFont>
      <a:minorFont>
        <a:latin typeface="Helvetica Light"/>
        <a:ea typeface=""/>
        <a:cs typeface=""/>
        <a:font script="Jpan"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1826</TotalTime>
  <Words>730</Words>
  <Application>Microsoft Macintosh PowerPoint</Application>
  <PresentationFormat>Présentation à l'écran (4:3)</PresentationFormat>
  <Paragraphs>192</Paragraphs>
  <Slides>30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31" baseType="lpstr">
      <vt:lpstr>Office Theme</vt:lpstr>
      <vt:lpstr>DEM – Session 4</vt:lpstr>
      <vt:lpstr>Agenda</vt:lpstr>
      <vt:lpstr>A word on design</vt:lpstr>
      <vt:lpstr>What is design thinking?</vt:lpstr>
      <vt:lpstr>Mobile design</vt:lpstr>
      <vt:lpstr>Mobile Design Goals</vt:lpstr>
      <vt:lpstr>User-centric</vt:lpstr>
      <vt:lpstr>Mobile Design Basics</vt:lpstr>
      <vt:lpstr>Exercise</vt:lpstr>
      <vt:lpstr>A process for mobile design</vt:lpstr>
      <vt:lpstr>A three steps process for User Interface design</vt:lpstr>
      <vt:lpstr>Identify the use-cases of your app</vt:lpstr>
      <vt:lpstr>Sort your use-cases by order of importance</vt:lpstr>
      <vt:lpstr>First order use-case</vt:lpstr>
      <vt:lpstr>Second order use-cases</vt:lpstr>
      <vt:lpstr>Third order use-cases</vt:lpstr>
      <vt:lpstr>Design the user-experience</vt:lpstr>
      <vt:lpstr>Tools</vt:lpstr>
      <vt:lpstr>Exercise</vt:lpstr>
      <vt:lpstr>Facebook</vt:lpstr>
      <vt:lpstr>Google Maps</vt:lpstr>
      <vt:lpstr>Evernote</vt:lpstr>
      <vt:lpstr>Mobile user interface</vt:lpstr>
      <vt:lpstr>Mobile User Interface</vt:lpstr>
      <vt:lpstr>Mobile navigation patterns</vt:lpstr>
      <vt:lpstr>Mobile navigation patterns</vt:lpstr>
      <vt:lpstr>User interface Metaphors</vt:lpstr>
      <vt:lpstr>Case Study</vt:lpstr>
      <vt:lpstr>Case study</vt:lpstr>
      <vt:lpstr>Présentation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Thomas Sarlandie</cp:lastModifiedBy>
  <cp:revision>72</cp:revision>
  <dcterms:created xsi:type="dcterms:W3CDTF">2010-04-12T23:12:02Z</dcterms:created>
  <dcterms:modified xsi:type="dcterms:W3CDTF">2013-04-30T13:44:02Z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